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4" r:id="rId11"/>
    <p:sldId id="275" r:id="rId12"/>
    <p:sldId id="262" r:id="rId13"/>
    <p:sldId id="277" r:id="rId14"/>
    <p:sldId id="276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7A32"/>
    <a:srgbClr val="87BF61"/>
    <a:srgbClr val="9DD98D"/>
    <a:srgbClr val="CDF76F"/>
    <a:srgbClr val="CDDA8C"/>
    <a:srgbClr val="74F2A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8" d="100"/>
          <a:sy n="78" d="100"/>
        </p:scale>
        <p:origin x="-1710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A576A6-BFCD-4FAA-BDD6-9B869C163473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2D9333-8878-4373-98EA-195EEB964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D9333-8878-4373-98EA-195EEB96455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D9333-8878-4373-98EA-195EEB96455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D9333-8878-4373-98EA-195EEB96455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D9333-8878-4373-98EA-195EEB96455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D9333-8878-4373-98EA-195EEB96455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D9333-8878-4373-98EA-195EEB96455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D9333-8878-4373-98EA-195EEB96455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FB10E1-2202-27E2-E9FB-174CA58394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C4F414A-5AD9-9D63-EBD4-67FC3ED4BB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AF6908A-538D-FCE9-E3FF-11F75EF74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17F3-5B27-4904-8E9F-B70B41B93A26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649E1FE-27DE-4CB9-995E-CBEB623E7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89BCBEC-622B-16E8-D14F-D7DC0FD87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1E64-1443-46AC-AC11-2D6BBDAA6D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7654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176AB3-B854-DDF3-5663-4E61E377A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3DE4266-9D63-F90C-37B9-BEC094F731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450594D-3DA8-6B5F-C392-C989B68F3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17F3-5B27-4904-8E9F-B70B41B93A26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82C8293-A16A-668F-72DE-E4F72C726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BCF6D2B-D691-3ADE-09CC-27781008C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1E64-1443-46AC-AC11-2D6BBDAA6D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7878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F1B0BEC-9E7A-7AA3-3F30-312726AC33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207A214-D145-F920-460B-83B698A122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11FF1A2-509B-F816-F823-3A308ABBA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17F3-5B27-4904-8E9F-B70B41B93A26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61B122-AE3A-A778-75FD-EE9091A7D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BC0F73D-BC04-EF8D-AFF7-57A4471FD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1E64-1443-46AC-AC11-2D6BBDAA6D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7624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E9362A-320F-F9E9-5D45-D36C62566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D38FA19-22E6-EDB3-8A2E-D4665EEFDF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AA7D006-230D-E54F-8DF5-25A37CBA9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17F3-5B27-4904-8E9F-B70B41B93A26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755FED3-B1DA-0D9C-FFDE-6AF8E29C1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84A7B10-CCC3-3A73-6A29-E59ED81DF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1E64-1443-46AC-AC11-2D6BBDAA6D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0295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971F05-8FFD-A12F-5971-31ED83289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D451F41-0820-6B0C-A339-9CA7F7D57D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58E8B83-BC90-27F9-5D15-CFBAA0BFB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17F3-5B27-4904-8E9F-B70B41B93A26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9211AAB-27F9-010E-0A0C-90CA12E29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48233B-5BC1-9394-B716-D42809B37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1E64-1443-46AC-AC11-2D6BBDAA6D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2785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76AB40-E2C6-8D5B-D6DD-4D99AB582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66F61AF-0987-391D-F713-A5009F8F0A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15BE97E-072C-B857-630B-7BEBCC027C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0872674-7D1C-92F6-59F9-3505F603F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17F3-5B27-4904-8E9F-B70B41B93A26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59DDC72-6FD7-A481-2A3F-B33BB0784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9420F0D-A53A-4D95-309E-9A2CF9E1F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1E64-1443-46AC-AC11-2D6BBDAA6D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9472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F3473A9-AD1F-044F-1D42-91BD340F3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3C4743B-8BEE-2CD6-BE36-AB55F80B3E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53C427B-B428-EBB0-595F-709DB6A72F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D74598D-94BF-2176-F5C6-D05FAD30DE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C75280A-BFE2-BA3D-017F-507225E22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73EF383-2ED7-98B8-1519-D3F4C74F2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17F3-5B27-4904-8E9F-B70B41B93A26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A94EF65-CC44-F60F-881E-001D61E9F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1D93456-002B-51D4-837E-E68E6AC24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1E64-1443-46AC-AC11-2D6BBDAA6D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8354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02301C-E73D-287E-F0C8-0E66F7135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6CAEB7D-8BF7-42E3-AAA2-D6108F278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17F3-5B27-4904-8E9F-B70B41B93A26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31A7D97-2F53-1A84-BBB0-7BB6CD285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DBF5780-8349-6387-F664-5A9EF486F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1E64-1443-46AC-AC11-2D6BBDAA6D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601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5A89C52-6954-E611-5D22-56A364EFA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17F3-5B27-4904-8E9F-B70B41B93A26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1C83919-8F08-82FA-52B1-5B53060D1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22629B5-3AB4-35ED-E7FE-0E054BF8C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1E64-1443-46AC-AC11-2D6BBDAA6D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7758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CB3CF0C-D9E6-2081-39E2-84120CD32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E4D4AC8-93F3-92D3-4186-D72085B5A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3ECF0EB-2882-E27C-1F43-D669935790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F26A5C6-CFBE-1E7E-57B2-BDA917D9B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17F3-5B27-4904-8E9F-B70B41B93A26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E6CAD55-45F8-834C-62E2-ED577D389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26F807B-1E9F-237D-3080-D4FD371DA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1E64-1443-46AC-AC11-2D6BBDAA6D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2601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DB3A0B-6457-ECB7-83C5-B65C34302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CBA477FB-E863-84FF-482D-0119248062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99D9139-E2D0-413D-4581-84369D6B0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F4FD85F-8983-266A-3640-59F8BB54F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17F3-5B27-4904-8E9F-B70B41B93A26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5A8478F-BBCA-806A-4162-6D6FADD84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8061E95-3A37-EDEF-7C7F-C051F4A45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1E64-1443-46AC-AC11-2D6BBDAA6D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1079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1BB912-FDCF-A2E3-7ACA-27C344166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1811B0C-E0A2-48C8-9FE4-0AFE99D9A3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DE2D28B-9C1C-76AF-80E2-A98BAC33A0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F17F3-5B27-4904-8E9F-B70B41B93A26}" type="datetimeFigureOut">
              <a:rPr lang="ru-RU" smtClean="0"/>
              <a:pPr/>
              <a:t>11.03.2026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8DADE30-0FBB-B8CD-BFC9-6AF7A598E9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D798398-653E-DCF4-CEA9-3802CF3408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61E64-1443-46AC-AC11-2D6BBDAA6D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635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E3CC87-9080-EB47-5F95-7676F1C08A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198" y="2644588"/>
            <a:ext cx="10157014" cy="1981200"/>
          </a:xfr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Модель социального взаимодействия </a:t>
            </a:r>
            <a:r>
              <a:rPr lang="en-US" sz="3600" dirty="0" smtClean="0">
                <a:solidFill>
                  <a:schemeClr val="tx1"/>
                </a:solidFill>
              </a:rPr>
              <a:t/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как условие реализации курса </a:t>
            </a:r>
            <a:r>
              <a:rPr lang="en-US" sz="3600" dirty="0" smtClean="0">
                <a:solidFill>
                  <a:schemeClr val="tx1"/>
                </a:solidFill>
              </a:rPr>
              <a:t/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«История нашего края»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19F37B4-AF70-876E-B2EB-89D4807045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9813" y="5267074"/>
            <a:ext cx="9144000" cy="841511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Рабе Ю.А. , </a:t>
            </a:r>
            <a:r>
              <a:rPr lang="ru-RU" dirty="0"/>
              <a:t>учитель истории и обществознания МАОУ «Инженерный лицей НГТУ»</a:t>
            </a:r>
          </a:p>
        </p:txBody>
      </p:sp>
      <p:pic>
        <p:nvPicPr>
          <p:cNvPr id="4" name="Picture 4" descr="https://pic.rutubelist.ru/user/e2/14/e214ac4ec227d1a63ede26c051744f53.jpg">
            <a:extLst>
              <a:ext uri="{FF2B5EF4-FFF2-40B4-BE49-F238E27FC236}">
                <a16:creationId xmlns:a16="http://schemas.microsoft.com/office/drawing/2014/main" xmlns="" id="{2D0C2888-1930-31E0-450A-10FC430F4B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389" y="151124"/>
            <a:ext cx="1950046" cy="195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648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06" y="902208"/>
            <a:ext cx="11362405" cy="375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B5E8BB-B93C-2740-9A45-3BBC06CA3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136" y="160909"/>
            <a:ext cx="10972800" cy="960755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Привлечение ресурсов для углублённого изучения темы, расширяет образовательные возможности курса. 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C5412864-C5CE-8157-7F22-E52538FC2232}"/>
              </a:ext>
            </a:extLst>
          </p:cNvPr>
          <p:cNvSpPr/>
          <p:nvPr/>
        </p:nvSpPr>
        <p:spPr>
          <a:xfrm>
            <a:off x="316992" y="1072896"/>
            <a:ext cx="5474208" cy="256286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solidFill>
                  <a:schemeClr val="tx1"/>
                </a:solidFill>
              </a:rPr>
              <a:t>Сотрудничество с администрацией районов.</a:t>
            </a:r>
            <a:r>
              <a:rPr lang="ru-RU" sz="2400" dirty="0" smtClean="0">
                <a:solidFill>
                  <a:schemeClr val="tx1"/>
                </a:solidFill>
              </a:rPr>
              <a:t> Организация встреч с представителями местных органов власти, где ученики представляют свои краеведческие проекты и предлагают идеи по благоустройству памятных мест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A49135BD-7785-95EC-5F75-585CA430F44E}"/>
              </a:ext>
            </a:extLst>
          </p:cNvPr>
          <p:cNvSpPr/>
          <p:nvPr/>
        </p:nvSpPr>
        <p:spPr>
          <a:xfrm>
            <a:off x="574018" y="4037640"/>
            <a:ext cx="5729245" cy="181013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dirty="0" smtClean="0">
                <a:solidFill>
                  <a:schemeClr val="tx1"/>
                </a:solidFill>
              </a:rPr>
              <a:t>Сетевые проекты с другими регионами.</a:t>
            </a:r>
            <a:r>
              <a:rPr lang="ru-RU" sz="2400" dirty="0" smtClean="0">
                <a:solidFill>
                  <a:schemeClr val="tx1"/>
                </a:solidFill>
              </a:rPr>
              <a:t> Обмен опытом с учащимися из соседних областей (Омская, Томская) по изучению общей истории Сибири через </a:t>
            </a:r>
            <a:r>
              <a:rPr lang="ru-RU" sz="2400" dirty="0" err="1" smtClean="0">
                <a:solidFill>
                  <a:schemeClr val="tx1"/>
                </a:solidFill>
              </a:rPr>
              <a:t>онлайн-конференции</a:t>
            </a:r>
            <a:r>
              <a:rPr lang="ru-RU" sz="2400" dirty="0" smtClean="0">
                <a:solidFill>
                  <a:schemeClr val="tx1"/>
                </a:solidFill>
              </a:rPr>
              <a:t> и совместные выставки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A0C362F2-3920-56F3-C7FE-256D40BDBAD5}"/>
              </a:ext>
            </a:extLst>
          </p:cNvPr>
          <p:cNvSpPr/>
          <p:nvPr/>
        </p:nvSpPr>
        <p:spPr>
          <a:xfrm>
            <a:off x="6047232" y="1389888"/>
            <a:ext cx="5790205" cy="224587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Разработка маршрутов по городу с заданиями, связанными с историей края. Участие могут принимать несколько ОО, что стимулирует командное взаимодействие.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14C7ACF4-4CAC-1BD0-B48E-0791D862FDAF}"/>
              </a:ext>
            </a:extLst>
          </p:cNvPr>
          <p:cNvSpPr/>
          <p:nvPr/>
        </p:nvSpPr>
        <p:spPr>
          <a:xfrm>
            <a:off x="6618017" y="4074216"/>
            <a:ext cx="5243804" cy="181013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dirty="0" smtClean="0">
                <a:solidFill>
                  <a:schemeClr val="tx1"/>
                </a:solidFill>
              </a:rPr>
              <a:t>Лекции от преподавателей НГУ, НГПУ, НГТУ по истории Сибири, археологии, этнографии. 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Участие в открытых лекциях и конференциях для школьников.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4800" y="6120384"/>
            <a:ext cx="11521440" cy="5913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расширение образовательных возможностей за счёт сотрудничества с научными, культурными и административными структурами.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" name="Полилиния: фигура 14">
            <a:extLst>
              <a:ext uri="{FF2B5EF4-FFF2-40B4-BE49-F238E27FC236}">
                <a16:creationId xmlns:a16="http://schemas.microsoft.com/office/drawing/2014/main" xmlns="" id="{57B5B13C-6019-3D56-6470-43C461D56219}"/>
              </a:ext>
            </a:extLst>
          </p:cNvPr>
          <p:cNvSpPr/>
          <p:nvPr/>
        </p:nvSpPr>
        <p:spPr>
          <a:xfrm rot="5933982">
            <a:off x="10950591" y="-248966"/>
            <a:ext cx="1647899" cy="1229452"/>
          </a:xfrm>
          <a:custGeom>
            <a:avLst/>
            <a:gdLst>
              <a:gd name="connsiteX0" fmla="*/ 682 w 2901223"/>
              <a:gd name="connsiteY0" fmla="*/ 1675099 h 1763007"/>
              <a:gd name="connsiteX1" fmla="*/ 1782829 w 2901223"/>
              <a:gd name="connsiteY1" fmla="*/ 1488487 h 1763007"/>
              <a:gd name="connsiteX2" fmla="*/ 1680193 w 2901223"/>
              <a:gd name="connsiteY2" fmla="*/ 872667 h 1763007"/>
              <a:gd name="connsiteX3" fmla="*/ 2641246 w 2901223"/>
              <a:gd name="connsiteY3" fmla="*/ 564756 h 1763007"/>
              <a:gd name="connsiteX4" fmla="*/ 2827858 w 2901223"/>
              <a:gd name="connsiteY4" fmla="*/ 210193 h 1763007"/>
              <a:gd name="connsiteX5" fmla="*/ 1586886 w 2901223"/>
              <a:gd name="connsiteY5" fmla="*/ 98226 h 1763007"/>
              <a:gd name="connsiteX6" fmla="*/ 682 w 2901223"/>
              <a:gd name="connsiteY6" fmla="*/ 1675099 h 176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01223" h="1763007">
                <a:moveTo>
                  <a:pt x="682" y="1675099"/>
                </a:moveTo>
                <a:cubicBezTo>
                  <a:pt x="33339" y="1906809"/>
                  <a:pt x="1502911" y="1622226"/>
                  <a:pt x="1782829" y="1488487"/>
                </a:cubicBezTo>
                <a:cubicBezTo>
                  <a:pt x="2062747" y="1354748"/>
                  <a:pt x="1537124" y="1026622"/>
                  <a:pt x="1680193" y="872667"/>
                </a:cubicBezTo>
                <a:cubicBezTo>
                  <a:pt x="1823263" y="718712"/>
                  <a:pt x="2449969" y="675168"/>
                  <a:pt x="2641246" y="564756"/>
                </a:cubicBezTo>
                <a:cubicBezTo>
                  <a:pt x="2832524" y="454344"/>
                  <a:pt x="3003585" y="287948"/>
                  <a:pt x="2827858" y="210193"/>
                </a:cubicBezTo>
                <a:cubicBezTo>
                  <a:pt x="2652131" y="132438"/>
                  <a:pt x="2058082" y="-145925"/>
                  <a:pt x="1586886" y="98226"/>
                </a:cubicBezTo>
                <a:cubicBezTo>
                  <a:pt x="1115690" y="342377"/>
                  <a:pt x="-31975" y="1443389"/>
                  <a:pt x="682" y="1675099"/>
                </a:cubicBezTo>
                <a:close/>
              </a:path>
            </a:pathLst>
          </a:custGeom>
          <a:solidFill>
            <a:srgbClr val="87BF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36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6964356" y="886840"/>
            <a:ext cx="4861883" cy="5678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3A066B-D04C-29D5-4F69-2B1B6225A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96145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4F7A32"/>
                </a:solidFill>
                <a:latin typeface="Arial Black" pitchFamily="34" charset="0"/>
                <a:cs typeface="Arial" panose="020B0604020202020204" pitchFamily="34" charset="0"/>
              </a:rPr>
              <a:t>Зачем огород городить, коли капусту не садить!</a:t>
            </a:r>
            <a:endParaRPr lang="ru-RU" sz="2800" dirty="0">
              <a:solidFill>
                <a:srgbClr val="4F7A32"/>
              </a:solidFill>
              <a:latin typeface="Arial Black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4B71EFF-CBE2-7C69-5B2A-0A292CCAD1CA}"/>
              </a:ext>
            </a:extLst>
          </p:cNvPr>
          <p:cNvSpPr txBox="1"/>
          <p:nvPr/>
        </p:nvSpPr>
        <p:spPr>
          <a:xfrm>
            <a:off x="350334" y="1050177"/>
            <a:ext cx="8293794" cy="181588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3200" dirty="0">
                <a:latin typeface="+mj-lt"/>
              </a:rPr>
              <a:t>"Разминка </a:t>
            </a:r>
            <a:r>
              <a:rPr lang="ru-RU" sz="3200" dirty="0" smtClean="0">
                <a:latin typeface="+mj-lt"/>
              </a:rPr>
              <a:t>«Возможные риски» </a:t>
            </a:r>
            <a:r>
              <a:rPr lang="ru-RU" sz="3200" dirty="0">
                <a:latin typeface="+mj-lt"/>
              </a:rPr>
              <a:t>(5 минут):</a:t>
            </a:r>
            <a:br>
              <a:rPr lang="ru-RU" sz="3200" dirty="0">
                <a:latin typeface="+mj-lt"/>
              </a:rPr>
            </a:br>
            <a:r>
              <a:rPr lang="ru-RU" sz="3200" dirty="0" smtClean="0">
                <a:latin typeface="+mj-lt"/>
              </a:rPr>
              <a:t>сформулируйте</a:t>
            </a:r>
            <a:r>
              <a:rPr lang="ru-RU" sz="3200" dirty="0" smtClean="0">
                <a:latin typeface="+mj-lt"/>
              </a:rPr>
              <a:t>, опишите, продумайте как влияет  на  качество освоения учебного курса</a:t>
            </a:r>
            <a:endParaRPr lang="ru-RU" sz="3200" dirty="0">
              <a:latin typeface="+mj-lt"/>
            </a:endParaRPr>
          </a:p>
          <a:p>
            <a:pPr>
              <a:spcAft>
                <a:spcPts val="1200"/>
              </a:spcAft>
              <a:buNone/>
            </a:pPr>
            <a:endParaRPr lang="ru-RU" sz="1600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B0A30F5-AF48-1B57-42A2-85946BEBB55B}"/>
              </a:ext>
            </a:extLst>
          </p:cNvPr>
          <p:cNvSpPr txBox="1"/>
          <p:nvPr/>
        </p:nvSpPr>
        <p:spPr>
          <a:xfrm>
            <a:off x="329184" y="3094351"/>
            <a:ext cx="11204448" cy="35394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3200" dirty="0" smtClean="0"/>
              <a:t>1.Проанализируйте темы по курсу.</a:t>
            </a:r>
            <a:endParaRPr lang="ru-RU" sz="3200" dirty="0" smtClean="0"/>
          </a:p>
          <a:p>
            <a:r>
              <a:rPr lang="ru-RU" sz="3200" dirty="0" smtClean="0">
                <a:solidFill>
                  <a:srgbClr val="0F1115"/>
                </a:solidFill>
              </a:rPr>
              <a:t>2.Выберите тему, при изучении которой будет целесообразно выходить за рамки ОО.</a:t>
            </a:r>
          </a:p>
          <a:p>
            <a:r>
              <a:rPr lang="ru-RU" sz="3200" dirty="0" smtClean="0">
                <a:solidFill>
                  <a:srgbClr val="0F1115"/>
                </a:solidFill>
              </a:rPr>
              <a:t>3. Проведите поиск возможных партнеров взаимодействия (продумайте и запишите 3-4 варианта).</a:t>
            </a:r>
          </a:p>
          <a:p>
            <a:r>
              <a:rPr lang="ru-RU" sz="3200" dirty="0" smtClean="0">
                <a:solidFill>
                  <a:srgbClr val="0F1115"/>
                </a:solidFill>
              </a:rPr>
              <a:t>4. Продумайте </a:t>
            </a:r>
            <a:r>
              <a:rPr lang="ru-RU" sz="3200" dirty="0" smtClean="0">
                <a:solidFill>
                  <a:srgbClr val="0F1115"/>
                </a:solidFill>
              </a:rPr>
              <a:t>и запишите </a:t>
            </a:r>
            <a:r>
              <a:rPr lang="ru-RU" sz="3200" dirty="0" smtClean="0">
                <a:solidFill>
                  <a:srgbClr val="0F1115"/>
                </a:solidFill>
              </a:rPr>
              <a:t>1-2 варианта индивидуальных </a:t>
            </a:r>
            <a:r>
              <a:rPr lang="ru-RU" sz="3200" dirty="0" smtClean="0">
                <a:solidFill>
                  <a:srgbClr val="0F1115"/>
                </a:solidFill>
              </a:rPr>
              <a:t>проектов по теме курса.</a:t>
            </a:r>
            <a:endParaRPr lang="ru-RU" sz="1600" dirty="0">
              <a:solidFill>
                <a:srgbClr val="0F1115"/>
              </a:solidFill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624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B5E8BB-B93C-2740-9A45-3BBC06CA3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608" y="160909"/>
            <a:ext cx="6684264" cy="96075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4F7A32"/>
                </a:solidFill>
                <a:latin typeface="Arial Black" panose="020B0A04020102020204" pitchFamily="34" charset="0"/>
              </a:rPr>
              <a:t>Зачем «огород городить»?</a:t>
            </a:r>
            <a:endParaRPr lang="ru-RU" sz="3200" dirty="0">
              <a:solidFill>
                <a:srgbClr val="4F7A32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7FA052D-06BE-ABCC-EB5F-8C1DECB35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C5412864-C5CE-8157-7F22-E52538FC2232}"/>
              </a:ext>
            </a:extLst>
          </p:cNvPr>
          <p:cNvSpPr/>
          <p:nvPr/>
        </p:nvSpPr>
        <p:spPr>
          <a:xfrm>
            <a:off x="354563" y="1682497"/>
            <a:ext cx="5243804" cy="19532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Формирование гражданской идентичности позволяет осознать свою принадлежность к малой родине и России в целом.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A49135BD-7785-95EC-5F75-585CA430F44E}"/>
              </a:ext>
            </a:extLst>
          </p:cNvPr>
          <p:cNvSpPr/>
          <p:nvPr/>
        </p:nvSpPr>
        <p:spPr>
          <a:xfrm>
            <a:off x="452099" y="3988872"/>
            <a:ext cx="5243804" cy="181013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Развитие навыков работы с реальными источниками информации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(документы, артефакты, интервью с очевидцами). 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690651" y="0"/>
            <a:ext cx="4501349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A0C362F2-3920-56F3-C7FE-256D40BDBAD5}"/>
              </a:ext>
            </a:extLst>
          </p:cNvPr>
          <p:cNvSpPr/>
          <p:nvPr/>
        </p:nvSpPr>
        <p:spPr>
          <a:xfrm>
            <a:off x="6595871" y="1645921"/>
            <a:ext cx="5241565" cy="19898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Социализация и формирование </a:t>
            </a:r>
            <a:r>
              <a:rPr lang="ru-RU" sz="2200" dirty="0" err="1" smtClean="0">
                <a:solidFill>
                  <a:schemeClr val="tx1"/>
                </a:solidFill>
              </a:rPr>
              <a:t>soft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</a:rPr>
              <a:t>skills</a:t>
            </a:r>
            <a:r>
              <a:rPr lang="ru-RU" sz="2200" dirty="0" smtClean="0">
                <a:solidFill>
                  <a:schemeClr val="tx1"/>
                </a:solidFill>
              </a:rPr>
              <a:t>.: групповая работа, проекты, дискуссии и другие формы социального взаимодействия обогащают социальный опыт лицеистов.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14C7ACF4-4CAC-1BD0-B48E-0791D862FDAF}"/>
              </a:ext>
            </a:extLst>
          </p:cNvPr>
          <p:cNvSpPr/>
          <p:nvPr/>
        </p:nvSpPr>
        <p:spPr>
          <a:xfrm>
            <a:off x="6618017" y="4074216"/>
            <a:ext cx="5243804" cy="181013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Привлечение ресурсов для углублённого изучения темы, расширяет образовательные возможности курса.</a:t>
            </a:r>
            <a:r>
              <a:rPr lang="ru-RU" sz="2400" dirty="0" smtClean="0"/>
              <a:t>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4800" y="6120384"/>
            <a:ext cx="11521440" cy="5913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обоснование необходимости социального взаимодействия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 реализации курса  «История нашего края»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36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6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Ожидаемые результаты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5072" y="1825625"/>
            <a:ext cx="11158728" cy="4351338"/>
          </a:xfrm>
        </p:spPr>
        <p:txBody>
          <a:bodyPr/>
          <a:lstStyle/>
          <a:p>
            <a:r>
              <a:rPr lang="ru-RU" dirty="0" smtClean="0"/>
              <a:t>повышение мотивации учащихся к изучению истории родного края;</a:t>
            </a:r>
          </a:p>
          <a:p>
            <a:r>
              <a:rPr lang="ru-RU" dirty="0" smtClean="0"/>
              <a:t>развитие навыков исследовательской деятельности;</a:t>
            </a:r>
          </a:p>
          <a:p>
            <a:r>
              <a:rPr lang="ru-RU" dirty="0" smtClean="0"/>
              <a:t>укрепление связи школы с социумом;</a:t>
            </a:r>
          </a:p>
          <a:p>
            <a:r>
              <a:rPr lang="ru-RU" dirty="0" smtClean="0"/>
              <a:t>формирование чувства гордости за малую родину;</a:t>
            </a:r>
          </a:p>
          <a:p>
            <a:r>
              <a:rPr lang="ru-RU" dirty="0" smtClean="0"/>
              <a:t>сохранение исторической памяти и традиций региона.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E3CC87-9080-EB47-5F95-7676F1C08A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198" y="2644588"/>
            <a:ext cx="10157014" cy="1981200"/>
          </a:xfr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Модель социального взаимодействия </a:t>
            </a:r>
            <a:r>
              <a:rPr lang="en-US" sz="3600" dirty="0" smtClean="0">
                <a:solidFill>
                  <a:schemeClr val="tx1"/>
                </a:solidFill>
              </a:rPr>
              <a:t/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как условие реализации курса </a:t>
            </a:r>
            <a:r>
              <a:rPr lang="en-US" sz="3600" dirty="0" smtClean="0">
                <a:solidFill>
                  <a:schemeClr val="tx1"/>
                </a:solidFill>
              </a:rPr>
              <a:t/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«История нашего края»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19F37B4-AF70-876E-B2EB-89D4807045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9813" y="5267074"/>
            <a:ext cx="9144000" cy="841511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Рабе Ю.А. , </a:t>
            </a:r>
            <a:r>
              <a:rPr lang="ru-RU" dirty="0"/>
              <a:t>учитель истории и обществознания МАОУ «Инженерный лицей НГТУ»</a:t>
            </a:r>
          </a:p>
        </p:txBody>
      </p:sp>
      <p:pic>
        <p:nvPicPr>
          <p:cNvPr id="4" name="Picture 4" descr="https://pic.rutubelist.ru/user/e2/14/e214ac4ec227d1a63ede26c051744f53.jpg">
            <a:extLst>
              <a:ext uri="{FF2B5EF4-FFF2-40B4-BE49-F238E27FC236}">
                <a16:creationId xmlns:a16="http://schemas.microsoft.com/office/drawing/2014/main" xmlns="" id="{2D0C2888-1930-31E0-450A-10FC430F4B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389" y="151124"/>
            <a:ext cx="1950046" cy="195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648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B5E8BB-B93C-2740-9A45-3BBC06CA3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608" y="160909"/>
            <a:ext cx="6684264" cy="96075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4F7A32"/>
                </a:solidFill>
                <a:latin typeface="Arial Black" panose="020B0A04020102020204" pitchFamily="34" charset="0"/>
              </a:rPr>
              <a:t>Зачем «огород городить»?</a:t>
            </a:r>
            <a:endParaRPr lang="ru-RU" sz="3200" dirty="0">
              <a:solidFill>
                <a:srgbClr val="4F7A32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7FA052D-06BE-ABCC-EB5F-8C1DECB35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C5412864-C5CE-8157-7F22-E52538FC2232}"/>
              </a:ext>
            </a:extLst>
          </p:cNvPr>
          <p:cNvSpPr/>
          <p:nvPr/>
        </p:nvSpPr>
        <p:spPr>
          <a:xfrm>
            <a:off x="354563" y="1682497"/>
            <a:ext cx="5243804" cy="19532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Формирование гражданской идентичности позволяет осознать свою принадлежность к малой родине и России в целом.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A49135BD-7785-95EC-5F75-585CA430F44E}"/>
              </a:ext>
            </a:extLst>
          </p:cNvPr>
          <p:cNvSpPr/>
          <p:nvPr/>
        </p:nvSpPr>
        <p:spPr>
          <a:xfrm>
            <a:off x="452099" y="3988872"/>
            <a:ext cx="5243804" cy="181013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Развитие навыков работы с реальными источниками информации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(документы, артефакты, интервью с очевидцами). 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7690651" y="0"/>
            <a:ext cx="4501349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A0C362F2-3920-56F3-C7FE-256D40BDBAD5}"/>
              </a:ext>
            </a:extLst>
          </p:cNvPr>
          <p:cNvSpPr/>
          <p:nvPr/>
        </p:nvSpPr>
        <p:spPr>
          <a:xfrm>
            <a:off x="6595871" y="1645921"/>
            <a:ext cx="5241565" cy="19898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Социализация и формирование </a:t>
            </a:r>
            <a:r>
              <a:rPr lang="ru-RU" sz="2200" dirty="0" err="1" smtClean="0">
                <a:solidFill>
                  <a:schemeClr val="tx1"/>
                </a:solidFill>
              </a:rPr>
              <a:t>soft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</a:rPr>
              <a:t>skills</a:t>
            </a:r>
            <a:r>
              <a:rPr lang="ru-RU" sz="2200" dirty="0" smtClean="0">
                <a:solidFill>
                  <a:schemeClr val="tx1"/>
                </a:solidFill>
              </a:rPr>
              <a:t>.: групповая работа, проекты, дискуссии и другие формы социального взаимодействия обогащают социальный опыт лицеистов.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14C7ACF4-4CAC-1BD0-B48E-0791D862FDAF}"/>
              </a:ext>
            </a:extLst>
          </p:cNvPr>
          <p:cNvSpPr/>
          <p:nvPr/>
        </p:nvSpPr>
        <p:spPr>
          <a:xfrm>
            <a:off x="6618017" y="4074216"/>
            <a:ext cx="5243804" cy="181013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Привлечение ресурсов для углублённого изучения темы, расширяет образовательные возможности курса.</a:t>
            </a:r>
            <a:r>
              <a:rPr lang="ru-RU" sz="2400" dirty="0" smtClean="0"/>
              <a:t>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4800" y="6120384"/>
            <a:ext cx="11521440" cy="5913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обоснование необходимости социального взаимодействия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 реализации курса  «История нашего края»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36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6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65118">
            <a:off x="9930507" y="-2426"/>
            <a:ext cx="1893537" cy="2030438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B5E8BB-B93C-2740-9A45-3BBC06CA3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264" y="160909"/>
            <a:ext cx="9107424" cy="9607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Arial Black" pitchFamily="34" charset="0"/>
              </a:rPr>
              <a:t>Формирование гражданской идентичности 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C5412864-C5CE-8157-7F22-E52538FC2232}"/>
              </a:ext>
            </a:extLst>
          </p:cNvPr>
          <p:cNvSpPr/>
          <p:nvPr/>
        </p:nvSpPr>
        <p:spPr>
          <a:xfrm>
            <a:off x="207264" y="1341120"/>
            <a:ext cx="5681472" cy="223368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Встречи с ветеранами,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 участниками локальных 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конфликтов, почётными 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гражданами города, области.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A49135BD-7785-95EC-5F75-585CA430F44E}"/>
              </a:ext>
            </a:extLst>
          </p:cNvPr>
          <p:cNvSpPr/>
          <p:nvPr/>
        </p:nvSpPr>
        <p:spPr>
          <a:xfrm>
            <a:off x="304801" y="3791712"/>
            <a:ext cx="5132831" cy="200729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Участие в городских и </a:t>
            </a:r>
          </a:p>
          <a:p>
            <a:pPr lvl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районных патриотических акциях.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A0C362F2-3920-56F3-C7FE-256D40BDBAD5}"/>
              </a:ext>
            </a:extLst>
          </p:cNvPr>
          <p:cNvSpPr/>
          <p:nvPr/>
        </p:nvSpPr>
        <p:spPr>
          <a:xfrm>
            <a:off x="6303264" y="1487425"/>
            <a:ext cx="5083068" cy="19898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Сотрудничество с 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краеведческими клубами и 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обществами.</a:t>
            </a:r>
            <a:r>
              <a:rPr lang="ru-RU" sz="2400" dirty="0" smtClean="0">
                <a:solidFill>
                  <a:schemeClr val="tx1"/>
                </a:solidFill>
              </a:rPr>
              <a:t> 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14C7ACF4-4CAC-1BD0-B48E-0791D862FDAF}"/>
              </a:ext>
            </a:extLst>
          </p:cNvPr>
          <p:cNvSpPr/>
          <p:nvPr/>
        </p:nvSpPr>
        <p:spPr>
          <a:xfrm>
            <a:off x="5815585" y="3915720"/>
            <a:ext cx="5608320" cy="181013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Создание «живой летописи» школы и микрорайона.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7952" y="6120384"/>
            <a:ext cx="11521440" cy="59131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Цель: воспитание любви к малой родине, осознание своей роли в её развитии, формирование чувства гордости за достижения земляков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4458" y="1328928"/>
            <a:ext cx="6302133" cy="4517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5536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xmlns="" id="{CE0AEF42-63BD-4CA0-9145-672BD31DE1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484759">
            <a:off x="10935296" y="3758422"/>
            <a:ext cx="1625309" cy="1625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661693E-A83F-4A6B-A8A7-D6751335D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2992" y="2974848"/>
            <a:ext cx="5415485" cy="371856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ОБУЧАЮЩИЙСЯ</a:t>
            </a:r>
            <a:r>
              <a:rPr lang="ru-RU" dirty="0"/>
              <a:t> активно принимает участие в создании/редактировании </a:t>
            </a:r>
            <a:r>
              <a:rPr lang="ru-RU" dirty="0" smtClean="0"/>
              <a:t>социального взаимодействия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УЧИТЕЛЬ</a:t>
            </a:r>
            <a:r>
              <a:rPr lang="ru-RU" dirty="0" smtClean="0"/>
              <a:t> поддерживает, направляет, корректирует, помогает найти ресурсы, инициирует взаимодействие с родителями </a:t>
            </a:r>
            <a:endParaRPr lang="ru-RU"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A8067192-A3ED-4501-AC32-C8925C14D10C}"/>
              </a:ext>
            </a:extLst>
          </p:cNvPr>
          <p:cNvSpPr/>
          <p:nvPr/>
        </p:nvSpPr>
        <p:spPr>
          <a:xfrm>
            <a:off x="2217821" y="1615064"/>
            <a:ext cx="1184684" cy="109428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xmlns="" id="{F5E776DD-89BF-4697-9386-B4965197DFBC}"/>
              </a:ext>
            </a:extLst>
          </p:cNvPr>
          <p:cNvSpPr/>
          <p:nvPr/>
        </p:nvSpPr>
        <p:spPr>
          <a:xfrm>
            <a:off x="8996924" y="1615064"/>
            <a:ext cx="1184684" cy="109428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675848B1-E7F5-4ABB-A337-A2E952AD34EA}"/>
              </a:ext>
            </a:extLst>
          </p:cNvPr>
          <p:cNvSpPr txBox="1">
            <a:spLocks/>
          </p:cNvSpPr>
          <p:nvPr/>
        </p:nvSpPr>
        <p:spPr>
          <a:xfrm>
            <a:off x="199566" y="2929562"/>
            <a:ext cx="6015788" cy="3928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/>
              <a:t>УЧИТЕЛЬ</a:t>
            </a:r>
            <a:r>
              <a:rPr lang="ru-RU" dirty="0"/>
              <a:t> </a:t>
            </a:r>
            <a:r>
              <a:rPr lang="ru-RU" dirty="0" smtClean="0"/>
              <a:t>инициирует создание  разработку маршрута социального взаимодействия с учетом целеполагания курса, ресурсной базы, инфраструктуры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ОБУЧАЮЩИЙСЯ</a:t>
            </a:r>
            <a:r>
              <a:rPr lang="ru-RU" dirty="0"/>
              <a:t> не принимает </a:t>
            </a:r>
            <a:r>
              <a:rPr lang="ru-RU" dirty="0" smtClean="0"/>
              <a:t>активного </a:t>
            </a:r>
            <a:r>
              <a:rPr lang="ru-RU" dirty="0"/>
              <a:t>участия в создании </a:t>
            </a:r>
            <a:r>
              <a:rPr lang="ru-RU" dirty="0" smtClean="0"/>
              <a:t>маршрутов взаимодействия 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C891F4E-65CF-4C52-9EF1-2CAF4A4004C3}"/>
              </a:ext>
            </a:extLst>
          </p:cNvPr>
          <p:cNvSpPr txBox="1"/>
          <p:nvPr/>
        </p:nvSpPr>
        <p:spPr>
          <a:xfrm>
            <a:off x="2810163" y="288758"/>
            <a:ext cx="6760557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Варианты создания программы</a:t>
            </a:r>
            <a:endParaRPr lang="ru-RU" sz="3200" i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61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: фигура 3">
            <a:extLst>
              <a:ext uri="{FF2B5EF4-FFF2-40B4-BE49-F238E27FC236}">
                <a16:creationId xmlns:a16="http://schemas.microsoft.com/office/drawing/2014/main" xmlns="" id="{05F64C0B-7ED9-0DC0-6789-1B8B09CE85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7512" y="5570029"/>
            <a:ext cx="4416552" cy="1617155"/>
          </a:xfrm>
          <a:custGeom>
            <a:avLst/>
            <a:gdLst>
              <a:gd name="connsiteX0" fmla="*/ 682 w 2901223"/>
              <a:gd name="connsiteY0" fmla="*/ 1675099 h 1763007"/>
              <a:gd name="connsiteX1" fmla="*/ 1782829 w 2901223"/>
              <a:gd name="connsiteY1" fmla="*/ 1488487 h 1763007"/>
              <a:gd name="connsiteX2" fmla="*/ 1680193 w 2901223"/>
              <a:gd name="connsiteY2" fmla="*/ 872667 h 1763007"/>
              <a:gd name="connsiteX3" fmla="*/ 2641246 w 2901223"/>
              <a:gd name="connsiteY3" fmla="*/ 564756 h 1763007"/>
              <a:gd name="connsiteX4" fmla="*/ 2827858 w 2901223"/>
              <a:gd name="connsiteY4" fmla="*/ 210193 h 1763007"/>
              <a:gd name="connsiteX5" fmla="*/ 1586886 w 2901223"/>
              <a:gd name="connsiteY5" fmla="*/ 98226 h 1763007"/>
              <a:gd name="connsiteX6" fmla="*/ 682 w 2901223"/>
              <a:gd name="connsiteY6" fmla="*/ 1675099 h 176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01223" h="1763007">
                <a:moveTo>
                  <a:pt x="682" y="1675099"/>
                </a:moveTo>
                <a:cubicBezTo>
                  <a:pt x="33339" y="1906809"/>
                  <a:pt x="1502911" y="1622226"/>
                  <a:pt x="1782829" y="1488487"/>
                </a:cubicBezTo>
                <a:cubicBezTo>
                  <a:pt x="2062747" y="1354748"/>
                  <a:pt x="1537124" y="1026622"/>
                  <a:pt x="1680193" y="872667"/>
                </a:cubicBezTo>
                <a:cubicBezTo>
                  <a:pt x="1823263" y="718712"/>
                  <a:pt x="2449969" y="675168"/>
                  <a:pt x="2641246" y="564756"/>
                </a:cubicBezTo>
                <a:cubicBezTo>
                  <a:pt x="2832524" y="454344"/>
                  <a:pt x="3003585" y="287948"/>
                  <a:pt x="2827858" y="210193"/>
                </a:cubicBezTo>
                <a:cubicBezTo>
                  <a:pt x="2652131" y="132438"/>
                  <a:pt x="2058082" y="-145925"/>
                  <a:pt x="1586886" y="98226"/>
                </a:cubicBezTo>
                <a:cubicBezTo>
                  <a:pt x="1115690" y="342377"/>
                  <a:pt x="-31975" y="1443389"/>
                  <a:pt x="682" y="16750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216" y="414528"/>
            <a:ext cx="11083984" cy="540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 r="17909" b="29431"/>
          <a:stretch>
            <a:fillRect/>
          </a:stretch>
        </p:blipFill>
        <p:spPr bwMode="auto">
          <a:xfrm rot="21172693">
            <a:off x="62042" y="71743"/>
            <a:ext cx="1208020" cy="1062911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756" y="902208"/>
            <a:ext cx="9781883" cy="552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65118">
            <a:off x="9930507" y="-2426"/>
            <a:ext cx="1893537" cy="2030438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B5E8BB-B93C-2740-9A45-3BBC06CA3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264" y="160909"/>
            <a:ext cx="9107424" cy="9607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Arial Black" pitchFamily="34" charset="0"/>
              </a:rPr>
              <a:t>Формирование гражданской идентичности 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C5412864-C5CE-8157-7F22-E52538FC2232}"/>
              </a:ext>
            </a:extLst>
          </p:cNvPr>
          <p:cNvSpPr/>
          <p:nvPr/>
        </p:nvSpPr>
        <p:spPr>
          <a:xfrm>
            <a:off x="207264" y="1341120"/>
            <a:ext cx="5681472" cy="223368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Встречи: составить список возможных героев встреч, обозначить тематику встреч (опора на курс РОВ)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A49135BD-7785-95EC-5F75-585CA430F44E}"/>
              </a:ext>
            </a:extLst>
          </p:cNvPr>
          <p:cNvSpPr/>
          <p:nvPr/>
        </p:nvSpPr>
        <p:spPr>
          <a:xfrm>
            <a:off x="304801" y="3791712"/>
            <a:ext cx="5132831" cy="200729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Участие в  акциях: изучение календаря знаменательных дат, составление циклограммы событий учебного года/периода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A0C362F2-3920-56F3-C7FE-256D40BDBAD5}"/>
              </a:ext>
            </a:extLst>
          </p:cNvPr>
          <p:cNvSpPr/>
          <p:nvPr/>
        </p:nvSpPr>
        <p:spPr>
          <a:xfrm>
            <a:off x="6303264" y="1487425"/>
            <a:ext cx="5657088" cy="19898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Сотрудничество с 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краеведческими клубами и 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обществами: </a:t>
            </a:r>
            <a:r>
              <a:rPr lang="ru-RU" sz="2400" dirty="0" smtClean="0">
                <a:solidFill>
                  <a:schemeClr val="tx1"/>
                </a:solidFill>
              </a:rPr>
              <a:t> участие в лекциях, выставках, проектах, где ребёнок  выступает в роли помощниками.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14C7ACF4-4CAC-1BD0-B48E-0791D862FDAF}"/>
              </a:ext>
            </a:extLst>
          </p:cNvPr>
          <p:cNvSpPr/>
          <p:nvPr/>
        </p:nvSpPr>
        <p:spPr>
          <a:xfrm>
            <a:off x="5815584" y="3915720"/>
            <a:ext cx="6144767" cy="1810139"/>
          </a:xfrm>
          <a:prstGeom prst="roundRect">
            <a:avLst>
              <a:gd name="adj" fmla="val 2003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Создание «живой летописи»:</a:t>
            </a:r>
            <a:r>
              <a:rPr lang="ru-RU" sz="2400" dirty="0" smtClean="0">
                <a:solidFill>
                  <a:schemeClr val="tx1"/>
                </a:solidFill>
              </a:rPr>
              <a:t> интервью с долгожителями, учителями-ветеранами, работниками местных предприятий, собирая истории о жизни реальных людей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7952" y="6120384"/>
            <a:ext cx="11521440" cy="591312"/>
          </a:xfrm>
          <a:prstGeom prst="roundRect">
            <a:avLst/>
          </a:prstGeom>
          <a:solidFill>
            <a:srgbClr val="87BF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Цель: научить школьников работать с архивными документами, музейными экспонатами, устными свидетельствами, анализировать и интерпретировать их.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36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B5E8BB-B93C-2740-9A45-3BBC06CA3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64" y="160909"/>
            <a:ext cx="10911840" cy="960755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Arial Black" pitchFamily="34" charset="0"/>
              </a:rPr>
              <a:t>Развитие навыков работы с реальными источниками информации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7FA052D-06BE-ABCC-EB5F-8C1DECB35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C5412864-C5CE-8157-7F22-E52538FC2232}"/>
              </a:ext>
            </a:extLst>
          </p:cNvPr>
          <p:cNvSpPr/>
          <p:nvPr/>
        </p:nvSpPr>
        <p:spPr>
          <a:xfrm>
            <a:off x="182880" y="1048512"/>
            <a:ext cx="5632703" cy="258725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dirty="0" smtClean="0">
                <a:solidFill>
                  <a:schemeClr val="tx1"/>
                </a:solidFill>
              </a:rPr>
              <a:t>Партнёрство с музеями: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lvl="1"/>
            <a:r>
              <a:rPr lang="ru-RU" sz="2000" dirty="0" smtClean="0">
                <a:solidFill>
                  <a:schemeClr val="tx1"/>
                </a:solidFill>
              </a:rPr>
              <a:t>экскурсии в Новосибирский государственный краеведческий музей, районные музеи;</a:t>
            </a:r>
          </a:p>
          <a:p>
            <a:pPr marL="0" lvl="1"/>
            <a:r>
              <a:rPr lang="ru-RU" sz="2000" dirty="0" smtClean="0">
                <a:solidFill>
                  <a:schemeClr val="tx1"/>
                </a:solidFill>
              </a:rPr>
              <a:t>участие в интерактивных программах ;</a:t>
            </a:r>
          </a:p>
          <a:p>
            <a:pPr marL="0" lvl="1"/>
            <a:r>
              <a:rPr lang="ru-RU" sz="2000" dirty="0" smtClean="0">
                <a:solidFill>
                  <a:schemeClr val="tx1"/>
                </a:solidFill>
              </a:rPr>
              <a:t>работа с музейными фондами под руководством кураторов (изучение старинных карт, фотографий, предметов быта).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A49135BD-7785-95EC-5F75-585CA430F44E}"/>
              </a:ext>
            </a:extLst>
          </p:cNvPr>
          <p:cNvSpPr/>
          <p:nvPr/>
        </p:nvSpPr>
        <p:spPr>
          <a:xfrm>
            <a:off x="452099" y="3988872"/>
            <a:ext cx="5243804" cy="181013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Работа с библиотеками.</a:t>
            </a:r>
            <a:r>
              <a:rPr lang="ru-RU" sz="2400" dirty="0" smtClean="0">
                <a:solidFill>
                  <a:schemeClr val="tx1"/>
                </a:solidFill>
              </a:rPr>
              <a:t> Проведение уроков-практикумов , </a:t>
            </a:r>
            <a:r>
              <a:rPr lang="ru-RU" sz="2400" dirty="0" err="1" smtClean="0">
                <a:solidFill>
                  <a:schemeClr val="tx1"/>
                </a:solidFill>
              </a:rPr>
              <a:t>квизы</a:t>
            </a:r>
            <a:r>
              <a:rPr lang="ru-RU" sz="2400" dirty="0" smtClean="0">
                <a:solidFill>
                  <a:schemeClr val="tx1"/>
                </a:solidFill>
              </a:rPr>
              <a:t>, интеллектуальные игры, интервьюирование</a:t>
            </a:r>
            <a:endParaRPr lang="ru-RU" sz="2400" dirty="0" smtClean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A0C362F2-3920-56F3-C7FE-256D40BDBAD5}"/>
              </a:ext>
            </a:extLst>
          </p:cNvPr>
          <p:cNvSpPr/>
          <p:nvPr/>
        </p:nvSpPr>
        <p:spPr>
          <a:xfrm>
            <a:off x="6412992" y="1085088"/>
            <a:ext cx="5424445" cy="255067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 smtClean="0">
                <a:solidFill>
                  <a:schemeClr val="tx1"/>
                </a:solidFill>
              </a:rPr>
              <a:t>Взаимодействие с государственными и муниципальными архивами.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</a:rPr>
              <a:t> Организация ознакомительных экскурсий, где архивисты показывают, как устроено хранение документов, какие материалы доступны для исследований.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14C7ACF4-4CAC-1BD0-B48E-0791D862FDAF}"/>
              </a:ext>
            </a:extLst>
          </p:cNvPr>
          <p:cNvSpPr/>
          <p:nvPr/>
        </p:nvSpPr>
        <p:spPr>
          <a:xfrm>
            <a:off x="6618017" y="4074216"/>
            <a:ext cx="5243804" cy="181013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 smtClean="0">
                <a:solidFill>
                  <a:schemeClr val="tx1"/>
                </a:solidFill>
              </a:rPr>
              <a:t>Использование цифровых ресурсов.</a:t>
            </a:r>
            <a:r>
              <a:rPr lang="ru-RU" sz="2000" dirty="0" smtClean="0">
                <a:solidFill>
                  <a:schemeClr val="tx1"/>
                </a:solidFill>
              </a:rPr>
              <a:t> 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</a:rPr>
              <a:t>Совместная работа с региональными электронными архивами и базами данных (например, виртуальные выставки, оцифрованные документы).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4800" y="6120384"/>
            <a:ext cx="11521440" cy="5913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научить школьников работать с архивными документами, музейными экспонатами, устными свидетельствами, анализировать  и интерпретировать их.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36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6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B5E8BB-B93C-2740-9A45-3BBC06CA3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608" y="160909"/>
            <a:ext cx="9771888" cy="9607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Социализация и формирование </a:t>
            </a:r>
            <a:r>
              <a:rPr lang="ru-RU" sz="3200" dirty="0" err="1" smtClean="0">
                <a:latin typeface="Arial Black" pitchFamily="34" charset="0"/>
              </a:rPr>
              <a:t>soft</a:t>
            </a:r>
            <a:r>
              <a:rPr lang="ru-RU" sz="3200" dirty="0" smtClean="0">
                <a:latin typeface="Arial Black" pitchFamily="34" charset="0"/>
              </a:rPr>
              <a:t> </a:t>
            </a:r>
            <a:r>
              <a:rPr lang="ru-RU" sz="3200" dirty="0" err="1" smtClean="0">
                <a:latin typeface="Arial Black" pitchFamily="34" charset="0"/>
              </a:rPr>
              <a:t>skills</a:t>
            </a:r>
            <a:r>
              <a:rPr lang="ru-RU" sz="3200" dirty="0" smtClean="0">
                <a:latin typeface="Arial Black" pitchFamily="34" charset="0"/>
              </a:rPr>
              <a:t>. 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C5412864-C5CE-8157-7F22-E52538FC2232}"/>
              </a:ext>
            </a:extLst>
          </p:cNvPr>
          <p:cNvSpPr/>
          <p:nvPr/>
        </p:nvSpPr>
        <p:spPr>
          <a:xfrm>
            <a:off x="354563" y="1682497"/>
            <a:ext cx="5243804" cy="19532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Краеведческие </a:t>
            </a:r>
            <a:r>
              <a:rPr lang="ru-RU" sz="2400" b="1" dirty="0" err="1" smtClean="0">
                <a:solidFill>
                  <a:schemeClr val="tx1"/>
                </a:solidFill>
              </a:rPr>
              <a:t>квесты</a:t>
            </a:r>
            <a:r>
              <a:rPr lang="ru-RU" sz="2400" b="1" dirty="0" smtClean="0">
                <a:solidFill>
                  <a:schemeClr val="tx1"/>
                </a:solidFill>
              </a:rPr>
              <a:t> и игры.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A49135BD-7785-95EC-5F75-585CA430F44E}"/>
              </a:ext>
            </a:extLst>
          </p:cNvPr>
          <p:cNvSpPr/>
          <p:nvPr/>
        </p:nvSpPr>
        <p:spPr>
          <a:xfrm>
            <a:off x="452099" y="3988872"/>
            <a:ext cx="5243804" cy="181013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Дебаты и дискуссии на краеведческие темы.</a:t>
            </a:r>
            <a:r>
              <a:rPr lang="ru-RU" sz="2400" dirty="0" smtClean="0">
                <a:solidFill>
                  <a:schemeClr val="tx1"/>
                </a:solidFill>
              </a:rPr>
              <a:t> 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A0C362F2-3920-56F3-C7FE-256D40BDBAD5}"/>
              </a:ext>
            </a:extLst>
          </p:cNvPr>
          <p:cNvSpPr/>
          <p:nvPr/>
        </p:nvSpPr>
        <p:spPr>
          <a:xfrm>
            <a:off x="6595871" y="1645921"/>
            <a:ext cx="5241565" cy="19898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Разработка маршрутов по городу с заданиями, связанными с историей края. Участие могут принимать несколько школ, что стимулирует командное взаимодействие.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14C7ACF4-4CAC-1BD0-B48E-0791D862FDAF}"/>
              </a:ext>
            </a:extLst>
          </p:cNvPr>
          <p:cNvSpPr/>
          <p:nvPr/>
        </p:nvSpPr>
        <p:spPr>
          <a:xfrm>
            <a:off x="6618017" y="4074216"/>
            <a:ext cx="5243804" cy="181013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Создание школьного краеведческого </a:t>
            </a:r>
            <a:r>
              <a:rPr lang="ru-RU" sz="2400" dirty="0" err="1" smtClean="0">
                <a:solidFill>
                  <a:schemeClr val="tx1"/>
                </a:solidFill>
              </a:rPr>
              <a:t>медиацентра</a:t>
            </a:r>
            <a:r>
              <a:rPr lang="ru-RU" sz="2400" dirty="0" smtClean="0">
                <a:solidFill>
                  <a:schemeClr val="tx1"/>
                </a:solidFill>
              </a:rPr>
              <a:t>. 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4800" y="6120384"/>
            <a:ext cx="11521440" cy="5913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развитие умений работать в группе, вести диалог, аргументировать позицию, планировать и реализовывать совместные проекты.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36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6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402</Words>
  <Application>Microsoft Office PowerPoint</Application>
  <PresentationFormat>Произвольный</PresentationFormat>
  <Paragraphs>94</Paragraphs>
  <Slides>15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Модель социального взаимодействия  как условие реализации курса  «История нашего края»</vt:lpstr>
      <vt:lpstr>Зачем «огород городить»?</vt:lpstr>
      <vt:lpstr>Формирование гражданской идентичности </vt:lpstr>
      <vt:lpstr>Слайд 4</vt:lpstr>
      <vt:lpstr> </vt:lpstr>
      <vt:lpstr>Слайд 6</vt:lpstr>
      <vt:lpstr>Формирование гражданской идентичности </vt:lpstr>
      <vt:lpstr>Развитие навыков работы с реальными источниками информации</vt:lpstr>
      <vt:lpstr>Социализация и формирование soft skills. </vt:lpstr>
      <vt:lpstr>Слайд 10</vt:lpstr>
      <vt:lpstr>Привлечение ресурсов для углублённого изучения темы, расширяет образовательные возможности курса. </vt:lpstr>
      <vt:lpstr>Зачем огород городить, коли капусту не садить!</vt:lpstr>
      <vt:lpstr>Зачем «огород городить»?</vt:lpstr>
      <vt:lpstr>Ожидаемые результаты </vt:lpstr>
      <vt:lpstr>Модель социального взаимодействия  как условие реализации курса  «История нашего края»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Варианты использования контент-материалов, созданных нейросетями при формировании УУД</dc:title>
  <dc:creator>Тимур Емалетдинов</dc:creator>
  <cp:lastModifiedBy>Юлия Рабе А</cp:lastModifiedBy>
  <cp:revision>46</cp:revision>
  <dcterms:created xsi:type="dcterms:W3CDTF">2025-11-03T09:49:16Z</dcterms:created>
  <dcterms:modified xsi:type="dcterms:W3CDTF">2026-03-11T05:01:12Z</dcterms:modified>
</cp:coreProperties>
</file>